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69" r:id="rId5"/>
    <p:sldId id="273" r:id="rId6"/>
    <p:sldId id="271" r:id="rId7"/>
    <p:sldId id="272" r:id="rId8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2B904F-231D-45EE-B91F-E48343B97775}" v="1" dt="2025-11-02T10:22:19.934"/>
    <p1510:client id="{C2EF9268-080E-44D0-A946-27EAA0B4154F}" v="152" dt="2025-11-02T10:53:55.4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88EB38-3929-40D8-8EB1-E81034107DBC}" type="datetime1">
              <a:rPr lang="de-DE" smtClean="0"/>
              <a:t>02.11.2025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2101D-B50E-458E-ABDA-B87297F2FFC1}" type="datetime1">
              <a:rPr lang="de-DE" smtClean="0"/>
              <a:pPr/>
              <a:t>02.11.2025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E2C90-98E6-84D5-DCF0-8859BC0BF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172692A-832D-3605-72B5-759A7CFC8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1B80FC6-65FA-F827-D3E4-6051F935D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73FB9D-3901-2A45-5C7C-45BBD89801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93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1CB06F8B-8329-4E86-B4DE-B784634C0FF1}" type="datetime1">
              <a:rPr lang="de-DE" noProof="0" smtClean="0"/>
              <a:t>02.11.2025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‹#›</a:t>
            </a:fld>
            <a:endParaRPr lang="de-DE" noProof="0"/>
          </a:p>
        </p:txBody>
      </p:sp>
      <p:grpSp>
        <p:nvGrpSpPr>
          <p:cNvPr id="7" name="Gruppieren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ihand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ihand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ACF12D-0CC5-4A62-8D7A-069EB5323DE3}" type="datetime1">
              <a:rPr lang="de-DE" noProof="0" smtClean="0"/>
              <a:t>02.11.2025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614E31-5888-4557-98E7-C228D716C260}" type="datetime1">
              <a:rPr lang="de-DE" noProof="0" smtClean="0"/>
              <a:t>02.11.2025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5D67B5-5C00-4991-857C-4CF9B335458D}" type="datetime1">
              <a:rPr lang="de-DE" noProof="0" smtClean="0"/>
              <a:t>02.11.2025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DFF1FDC-4D4F-4948-82D8-B3A9B83C945F}" type="datetime1">
              <a:rPr lang="de-DE" noProof="0" smtClean="0"/>
              <a:t>02.11.2025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7" name="Freihandform 6" title="Zuschnittsmark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39BEBD-8B0C-4991-A23E-4CA4482CA7D6}" type="datetime1">
              <a:rPr lang="de-DE" noProof="0" smtClean="0"/>
              <a:t>02.11.2025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244DD3-C17F-4D1E-8D6B-82C0CDD37AB3}" type="datetime1">
              <a:rPr lang="de-DE" noProof="0" smtClean="0"/>
              <a:t>02.11.2025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E85BE2-058E-4926-A2AE-34385B7D4EA9}" type="datetime1">
              <a:rPr lang="de-DE" noProof="0" smtClean="0"/>
              <a:t>02.11.2025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2C78F2-E77C-4CEA-A473-55C00E6008DC}" type="datetime1">
              <a:rPr lang="de-DE" noProof="0" smtClean="0"/>
              <a:t>02.11.2025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 title="Hintergrundform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D172EB-51B5-4237-866D-B14713CE4513}" type="datetime1">
              <a:rPr lang="de-DE" noProof="0" smtClean="0"/>
              <a:t>02.11.2025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9" name="Rechteck 8" title="Trennleist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 title="Hintergrundform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5F5FCD8-7FE2-43B5-AE80-FEA49C00D315}" type="datetime1">
              <a:rPr lang="de-DE" noProof="0" smtClean="0"/>
              <a:t>02.11.2025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9" name="Rechteck 8" title="Trennleist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519F3DDF-BF4E-4955-9685-6A06B92E6808}" type="datetime1">
              <a:rPr lang="de-DE" noProof="0" smtClean="0"/>
              <a:t>02.11.2025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9" name="Rechteck 8" title="Randleiste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3.0/" TargetMode="External"/><Relationship Id="rId2" Type="http://schemas.openxmlformats.org/officeDocument/2006/relationships/hyperlink" Target="https://www.greeceandroid.gr/dev/1375-kali-nethunter-android-nexus-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litytokens.info/roadmap/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B74B9E-2BC1-8478-5A25-2B31DAF71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hteck 47">
            <a:extLst>
              <a:ext uri="{FF2B5EF4-FFF2-40B4-BE49-F238E27FC236}">
                <a16:creationId xmlns:a16="http://schemas.microsoft.com/office/drawing/2014/main" id="{4726C283-38BC-1A6D-3659-9C09602D8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/>
          </a:p>
        </p:txBody>
      </p:sp>
      <p:pic>
        <p:nvPicPr>
          <p:cNvPr id="23" name="Bild 22">
            <a:extLst>
              <a:ext uri="{FF2B5EF4-FFF2-40B4-BE49-F238E27FC236}">
                <a16:creationId xmlns:a16="http://schemas.microsoft.com/office/drawing/2014/main" id="{F0F255AF-DB7E-DEBD-4C96-7A49F9726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4133" r="24133"/>
          <a:stretch/>
        </p:blipFill>
        <p:spPr>
          <a:xfrm>
            <a:off x="0" y="-20"/>
            <a:ext cx="5321808" cy="6857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923F3C-A82D-E2B4-FA48-228C58314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l="1" r="34503" b="1931"/>
          <a:stretch>
            <a:fillRect/>
          </a:stretch>
        </p:blipFill>
        <p:spPr>
          <a:xfrm>
            <a:off x="5321808" y="0"/>
            <a:ext cx="6870192" cy="6857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A112DB41-2DC6-A22B-BAB7-8D31AB2C5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noProof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B13DD32F-243B-9B53-1DFC-F81818E75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0943FB-31B5-6B08-3282-9ABAD75D7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 fontScale="90000"/>
          </a:bodyPr>
          <a:lstStyle/>
          <a:p>
            <a:pPr algn="l"/>
            <a:br>
              <a:rPr lang="en-US" sz="3600" noProof="0">
                <a:solidFill>
                  <a:srgbClr val="FFFFFF"/>
                </a:solidFill>
              </a:rPr>
            </a:br>
            <a:br>
              <a:rPr lang="en-US" sz="3600" noProof="0">
                <a:solidFill>
                  <a:srgbClr val="FFFFFF"/>
                </a:solidFill>
              </a:rPr>
            </a:br>
            <a:r>
              <a:rPr lang="en-US" sz="3600" noProof="0">
                <a:solidFill>
                  <a:srgbClr val="FFFFFF"/>
                </a:solidFill>
              </a:rPr>
              <a:t>AI Audience Pulse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739AC24-A92A-85BB-F13D-C9B9521A0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en-US" sz="1800" noProof="0">
                <a:solidFill>
                  <a:srgbClr val="FFFFFF"/>
                </a:solidFill>
              </a:rPr>
              <a:t>Resonance Radar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F85A36-6E6B-DED3-AB9D-E4AD1352B75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8" b="33428"/>
          <a:stretch>
            <a:fillRect/>
          </a:stretch>
        </p:blipFill>
        <p:spPr>
          <a:xfrm>
            <a:off x="64008" y="1344168"/>
            <a:ext cx="9668300" cy="307238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F33C46C-EC8E-B28C-CCDD-69F98DF10AB8}"/>
              </a:ext>
            </a:extLst>
          </p:cNvPr>
          <p:cNvSpPr txBox="1"/>
          <p:nvPr/>
        </p:nvSpPr>
        <p:spPr>
          <a:xfrm>
            <a:off x="6138004" y="3771000"/>
            <a:ext cx="6672740" cy="1146899"/>
          </a:xfrm>
          <a:prstGeom prst="flowChartDelay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noProof="0"/>
              <a:t>BaselHack 2025</a:t>
            </a:r>
            <a:br>
              <a:rPr lang="en-US" b="1" noProof="0"/>
            </a:br>
            <a:endParaRPr lang="en-US" sz="1200" b="1" noProof="0"/>
          </a:p>
          <a:p>
            <a:endParaRPr lang="en-US" sz="300" b="1" noProof="0"/>
          </a:p>
          <a:p>
            <a:r>
              <a:rPr lang="en-US" sz="1400" noProof="0"/>
              <a:t>Freestyle Challenge Team “</a:t>
            </a:r>
            <a:r>
              <a:rPr lang="en-US" sz="1400" noProof="0" err="1"/>
              <a:t>ThumbsUp</a:t>
            </a:r>
            <a:r>
              <a:rPr lang="en-US" sz="1400" noProof="0"/>
              <a:t>”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FA815F1-C55B-E018-0A6F-570ED0862725}"/>
              </a:ext>
            </a:extLst>
          </p:cNvPr>
          <p:cNvSpPr txBox="1"/>
          <p:nvPr/>
        </p:nvSpPr>
        <p:spPr>
          <a:xfrm>
            <a:off x="128016" y="3770970"/>
            <a:ext cx="5419130" cy="115416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br>
              <a:rPr lang="en-US" b="1" noProof="0"/>
            </a:br>
            <a:endParaRPr lang="en-US" sz="1200" b="1" noProof="0"/>
          </a:p>
          <a:p>
            <a:endParaRPr lang="en-US" sz="300" b="1" noProof="0"/>
          </a:p>
          <a:p>
            <a:endParaRPr lang="en-US" sz="300" b="1" noProof="0"/>
          </a:p>
          <a:p>
            <a:endParaRPr lang="en-US" sz="300" b="1" noProof="0"/>
          </a:p>
          <a:p>
            <a:endParaRPr lang="en-US" sz="300" b="1" noProof="0"/>
          </a:p>
          <a:p>
            <a:endParaRPr lang="en-US" sz="300" b="1" noProof="0"/>
          </a:p>
          <a:p>
            <a:endParaRPr lang="en-US" sz="300" b="1" noProof="0"/>
          </a:p>
          <a:p>
            <a:endParaRPr lang="en-US" sz="300" b="1" noProof="0"/>
          </a:p>
          <a:p>
            <a:endParaRPr lang="en-US" sz="300" b="1" noProof="0"/>
          </a:p>
          <a:p>
            <a:endParaRPr lang="en-US" sz="300" b="1" noProof="0"/>
          </a:p>
          <a:p>
            <a:endParaRPr lang="en-US" sz="300" b="1" noProof="0"/>
          </a:p>
          <a:p>
            <a:endParaRPr lang="en-US" sz="300" b="1" noProof="0"/>
          </a:p>
          <a:p>
            <a:endParaRPr lang="en-US" sz="300" b="1" noProof="0"/>
          </a:p>
          <a:p>
            <a:endParaRPr lang="en-US" sz="300" b="1" noProof="0"/>
          </a:p>
        </p:txBody>
      </p:sp>
      <p:pic>
        <p:nvPicPr>
          <p:cNvPr id="12" name="Picture 2" descr="A funny illustration showing a group of smartphones being switched to flight mode to reduce WiFi congestion during a live demo. The ESP32-S3 boards are streaming video in the background, visibly struggling with lag. Add cartoon-style icons of buffering wheels, frustrated boards, and a triumphant 'Flight Mode Activated!' banner. Include a character pressing the flight mode button with exaggerated relief. Caption: 'ThumbsUp Latency Hack!'">
            <a:extLst>
              <a:ext uri="{FF2B5EF4-FFF2-40B4-BE49-F238E27FC236}">
                <a16:creationId xmlns:a16="http://schemas.microsoft.com/office/drawing/2014/main" id="{A8B99160-42A7-4495-9F5C-CDA997B56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709" y="0"/>
            <a:ext cx="457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957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Im Haus, Zuschauer, Bühne, Tagung enthält.&#10;&#10;KI-generierte Inhalte können fehlerhaft sein.">
            <a:extLst>
              <a:ext uri="{FF2B5EF4-FFF2-40B4-BE49-F238E27FC236}">
                <a16:creationId xmlns:a16="http://schemas.microsoft.com/office/drawing/2014/main" id="{240ACA8A-0FA1-93E1-B000-9DCC62B0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79" y="420791"/>
            <a:ext cx="5416512" cy="3682609"/>
          </a:xfrm>
          <a:prstGeom prst="rect">
            <a:avLst/>
          </a:prstGeom>
        </p:spPr>
      </p:pic>
      <p:pic>
        <p:nvPicPr>
          <p:cNvPr id="3" name="Grafik 2" descr="Ein Bild, das Kleidung, Magenta, Frau, Person enthält.&#10;&#10;KI-generierte Inhalte können fehlerhaft sein.">
            <a:extLst>
              <a:ext uri="{FF2B5EF4-FFF2-40B4-BE49-F238E27FC236}">
                <a16:creationId xmlns:a16="http://schemas.microsoft.com/office/drawing/2014/main" id="{686B711E-6DF3-C54F-1C63-353A2F8AE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57" y="235904"/>
            <a:ext cx="6465152" cy="3521664"/>
          </a:xfrm>
          <a:prstGeom prst="rect">
            <a:avLst/>
          </a:prstGeom>
        </p:spPr>
      </p:pic>
      <p:pic>
        <p:nvPicPr>
          <p:cNvPr id="5" name="Grafik 4" descr="Ein Bild, das draußen, Himmel, Menschenmenge, Gebäude enthält.&#10;&#10;KI-generierte Inhalte können fehlerhaft sein.">
            <a:extLst>
              <a:ext uri="{FF2B5EF4-FFF2-40B4-BE49-F238E27FC236}">
                <a16:creationId xmlns:a16="http://schemas.microsoft.com/office/drawing/2014/main" id="{04995497-9219-BB20-6BAE-2DD2A66DD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66" y="3329691"/>
            <a:ext cx="6079748" cy="3307952"/>
          </a:xfrm>
          <a:prstGeom prst="rect">
            <a:avLst/>
          </a:prstGeom>
        </p:spPr>
      </p:pic>
      <p:pic>
        <p:nvPicPr>
          <p:cNvPr id="9" name="Grafik 8" descr="Ein Bild, das Im Haus, Konzerthalle, Gebäude, Zentrum für darstellende Künste enthält.&#10;&#10;KI-generierte Inhalte können fehlerhaft sein.">
            <a:extLst>
              <a:ext uri="{FF2B5EF4-FFF2-40B4-BE49-F238E27FC236}">
                <a16:creationId xmlns:a16="http://schemas.microsoft.com/office/drawing/2014/main" id="{290E0D2A-482A-BC66-C91B-0A8140C2F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280" y="3249321"/>
            <a:ext cx="5802727" cy="3387493"/>
          </a:xfrm>
          <a:prstGeom prst="rect">
            <a:avLst/>
          </a:prstGeom>
        </p:spPr>
      </p:pic>
      <p:pic>
        <p:nvPicPr>
          <p:cNvPr id="6" name="Grafik 5" descr="Ein Bild, das draußen, Straße, Person, Schulter enthält.&#10;&#10;KI-generierte Inhalte können fehlerhaft sein.">
            <a:extLst>
              <a:ext uri="{FF2B5EF4-FFF2-40B4-BE49-F238E27FC236}">
                <a16:creationId xmlns:a16="http://schemas.microsoft.com/office/drawing/2014/main" id="{43C38FE1-BA62-1013-153E-E4D5226E1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490" y="2005182"/>
            <a:ext cx="4612156" cy="3308841"/>
          </a:xfrm>
          <a:prstGeom prst="rect">
            <a:avLst/>
          </a:prstGeom>
        </p:spPr>
      </p:pic>
      <p:pic>
        <p:nvPicPr>
          <p:cNvPr id="7" name="Grafik 6" descr="Ein Bild, das Text, Clipart enthält.&#10;&#10;KI-generierte Inhalte können fehlerhaft sein.">
            <a:extLst>
              <a:ext uri="{FF2B5EF4-FFF2-40B4-BE49-F238E27FC236}">
                <a16:creationId xmlns:a16="http://schemas.microsoft.com/office/drawing/2014/main" id="{8D88BC0C-9A49-9BDB-359E-AF31F9C57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5242" y="2118716"/>
            <a:ext cx="4207056" cy="28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8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35">
            <a:extLst>
              <a:ext uri="{FF2B5EF4-FFF2-40B4-BE49-F238E27FC236}">
                <a16:creationId xmlns:a16="http://schemas.microsoft.com/office/drawing/2014/main" id="{65BBE661-545C-7F72-A00D-492FEADCFFC5}"/>
              </a:ext>
            </a:extLst>
          </p:cNvPr>
          <p:cNvSpPr txBox="1"/>
          <p:nvPr/>
        </p:nvSpPr>
        <p:spPr>
          <a:xfrm>
            <a:off x="2690812" y="6855209"/>
            <a:ext cx="6810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noProof="0"/>
              <a:t>"</a:t>
            </a:r>
            <a:r>
              <a:rPr lang="en-US" sz="900" noProof="0">
                <a:hlinkClick r:id="rId2" tooltip="https://www.greeceandroid.gr/dev/1375-kali-nethunter-android-nexus-5"/>
              </a:rPr>
              <a:t>Dieses Foto</a:t>
            </a:r>
            <a:r>
              <a:rPr lang="en-US" sz="900" noProof="0"/>
              <a:t>" von </a:t>
            </a:r>
            <a:r>
              <a:rPr lang="en-US" sz="900" noProof="0" err="1"/>
              <a:t>Unbekannter</a:t>
            </a:r>
            <a:r>
              <a:rPr lang="en-US" sz="900" noProof="0"/>
              <a:t> Autor </a:t>
            </a:r>
            <a:r>
              <a:rPr lang="en-US" sz="900" noProof="0" err="1"/>
              <a:t>ist</a:t>
            </a:r>
            <a:r>
              <a:rPr lang="en-US" sz="900" noProof="0"/>
              <a:t> </a:t>
            </a:r>
            <a:r>
              <a:rPr lang="en-US" sz="900" noProof="0" err="1"/>
              <a:t>lizenziert</a:t>
            </a:r>
            <a:r>
              <a:rPr lang="en-US" sz="900" noProof="0"/>
              <a:t> </a:t>
            </a:r>
            <a:r>
              <a:rPr lang="en-US" sz="900" noProof="0" err="1"/>
              <a:t>gemäß</a:t>
            </a:r>
            <a:r>
              <a:rPr lang="en-US" sz="900" noProof="0"/>
              <a:t> </a:t>
            </a:r>
            <a:r>
              <a:rPr lang="en-US" sz="900" noProof="0">
                <a:hlinkClick r:id="rId3" tooltip="https://creativecommons.org/licenses/by/3.0/"/>
              </a:rPr>
              <a:t>CC BY</a:t>
            </a:r>
            <a:endParaRPr lang="en-US" sz="900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3627862-7F1E-4D24-81EA-0A601C472E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A552C2E-D5D0-40D9-8145-8DD2D90B8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310062" y="1389976"/>
            <a:ext cx="9645731" cy="4782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31455F3-B84F-4A46-A744-48CE7F2A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432170">
            <a:off x="2093875" y="1526610"/>
            <a:ext cx="9601200" cy="1007949"/>
          </a:xfrm>
        </p:spPr>
        <p:txBody>
          <a:bodyPr/>
          <a:lstStyle/>
          <a:p>
            <a:r>
              <a:rPr lang="de-CH">
                <a:solidFill>
                  <a:schemeClr val="bg1"/>
                </a:solidFill>
              </a:rPr>
              <a:t>Architecture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92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3A8EA-12CB-48F0-AA2B-BEFDD64CE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9601200" cy="1485900"/>
          </a:xfrm>
        </p:spPr>
        <p:txBody>
          <a:bodyPr/>
          <a:lstStyle/>
          <a:p>
            <a:r>
              <a:rPr lang="en-US"/>
              <a:t>Additional Features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1CD3B0-7DD8-44A3-A961-E7283F219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121744"/>
            <a:ext cx="9601200" cy="3581400"/>
          </a:xfrm>
        </p:spPr>
        <p:txBody>
          <a:bodyPr/>
          <a:lstStyle/>
          <a:p>
            <a:r>
              <a:rPr lang="en-US" b="1"/>
              <a:t>Gamification-Ready Template</a:t>
            </a:r>
          </a:p>
          <a:p>
            <a:r>
              <a:rPr lang="en-US" b="1"/>
              <a:t>Advanced AI Model for Face and Emotion Recognition</a:t>
            </a:r>
            <a:r>
              <a:rPr lang="en-US"/>
              <a:t> A comprehensive model capable of high-accuracy detection and emotion analysis. ⚠️ </a:t>
            </a:r>
            <a:r>
              <a:rPr lang="en-US" i="1"/>
              <a:t>Requires more powerful hardware than used in the demo setup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F835165-41FF-4755-8036-A2792891C8AB}"/>
              </a:ext>
            </a:extLst>
          </p:cNvPr>
          <p:cNvSpPr txBox="1"/>
          <p:nvPr/>
        </p:nvSpPr>
        <p:spPr>
          <a:xfrm>
            <a:off x="1371600" y="5008886"/>
            <a:ext cx="6732872" cy="2044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4048" marR="0" lvl="0" indent="-384048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Char char="■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Integrate Face Recognition with higher quality hardware,</a:t>
            </a:r>
          </a:p>
          <a:p>
            <a:pPr marL="384048" marR="0" lvl="0" indent="-384048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Char char="■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Enhance Audio Processing,</a:t>
            </a:r>
          </a:p>
          <a:p>
            <a:pPr marL="384048" marR="0" lvl="0" indent="-384048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Char char="■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Reduce input latency</a:t>
            </a:r>
          </a:p>
          <a:p>
            <a:pPr marL="384048" marR="0" lvl="0" indent="-384048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Char char="■"/>
              <a:tabLst/>
              <a:defRPr/>
            </a:pPr>
            <a:r>
              <a:rPr lang="en-US" sz="2000">
                <a:solidFill>
                  <a:srgbClr val="191B0E"/>
                </a:solidFill>
                <a:latin typeface="Franklin Gothic Book" panose="020B0503020102020204"/>
              </a:rPr>
              <a:t>…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91B0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  <a:p>
            <a:pPr algn="l" fontAlgn="base"/>
            <a:endParaRPr lang="en-US" sz="2000" b="0" i="0">
              <a:effectLst/>
              <a:latin typeface="+mj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F111709-6474-4184-B0D2-2393A65F4C7D}"/>
              </a:ext>
            </a:extLst>
          </p:cNvPr>
          <p:cNvSpPr txBox="1"/>
          <p:nvPr/>
        </p:nvSpPr>
        <p:spPr>
          <a:xfrm>
            <a:off x="1371600" y="4115620"/>
            <a:ext cx="60976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/>
              <a:t>Product Roadmap</a:t>
            </a:r>
            <a:endParaRPr lang="de-DE" sz="44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A404D8-C2A1-41C7-B80D-7765D2D01A4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85785" y="4379241"/>
            <a:ext cx="3679622" cy="215998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0726CA6-4074-4F02-B46A-52EAF2282FFE}"/>
              </a:ext>
            </a:extLst>
          </p:cNvPr>
          <p:cNvSpPr txBox="1"/>
          <p:nvPr/>
        </p:nvSpPr>
        <p:spPr>
          <a:xfrm>
            <a:off x="6413634" y="6858000"/>
            <a:ext cx="23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"</a:t>
            </a:r>
            <a:r>
              <a:rPr lang="de-DE" sz="900">
                <a:hlinkClick r:id="rId3" tooltip="https://www.localitytokens.info/roadmap/"/>
              </a:rPr>
              <a:t>Dieses Foto</a:t>
            </a:r>
            <a:r>
              <a:rPr lang="de-DE" sz="900"/>
              <a:t>" von Unbekannter Autor ist lizenziert gemäß </a:t>
            </a:r>
            <a:r>
              <a:rPr lang="de-DE" sz="900">
                <a:hlinkClick r:id="rId4" tooltip="https://creativecommons.org/licenses/by-sa/3.0/"/>
              </a:rPr>
              <a:t>CC BY-SA</a:t>
            </a:r>
            <a:endParaRPr lang="de-DE" sz="900"/>
          </a:p>
        </p:txBody>
      </p:sp>
      <p:pic>
        <p:nvPicPr>
          <p:cNvPr id="4" name="Grafik 3" descr="Ein Bild, das Wand, Im Haus, Menschliches Gesicht, Person enthält.&#10;&#10;KI-generierte Inhalte können fehlerhaft sein.">
            <a:extLst>
              <a:ext uri="{FF2B5EF4-FFF2-40B4-BE49-F238E27FC236}">
                <a16:creationId xmlns:a16="http://schemas.microsoft.com/office/drawing/2014/main" id="{EF6346DC-9EF7-79B5-73F2-D064181B3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712" y="2483922"/>
            <a:ext cx="1949823" cy="1761507"/>
          </a:xfrm>
          <a:prstGeom prst="rect">
            <a:avLst/>
          </a:prstGeom>
        </p:spPr>
      </p:pic>
      <p:pic>
        <p:nvPicPr>
          <p:cNvPr id="5" name="Grafik 4" descr="Ein Bild, das Wand, Person, Menschliches Gesicht, Uhr enthält.&#10;&#10;KI-generierte Inhalte können fehlerhaft sein.">
            <a:extLst>
              <a:ext uri="{FF2B5EF4-FFF2-40B4-BE49-F238E27FC236}">
                <a16:creationId xmlns:a16="http://schemas.microsoft.com/office/drawing/2014/main" id="{005F1FBC-CC73-F737-B4D0-FA9E18D80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6412" y="2483922"/>
            <a:ext cx="1679178" cy="1761507"/>
          </a:xfrm>
          <a:prstGeom prst="rect">
            <a:avLst/>
          </a:prstGeom>
        </p:spPr>
      </p:pic>
      <p:pic>
        <p:nvPicPr>
          <p:cNvPr id="7" name="Grafik 6" descr="Ein Bild, das Wand, Menschliches Gesicht, Person, Im Haus enthält.&#10;&#10;KI-generierte Inhalte können fehlerhaft sein.">
            <a:extLst>
              <a:ext uri="{FF2B5EF4-FFF2-40B4-BE49-F238E27FC236}">
                <a16:creationId xmlns:a16="http://schemas.microsoft.com/office/drawing/2014/main" id="{90C602FE-98B6-5601-17C5-FDEF076ECF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5559" y="2483921"/>
            <a:ext cx="2262493" cy="176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8435"/>
      </p:ext>
    </p:extLst>
  </p:cSld>
  <p:clrMapOvr>
    <a:masterClrMapping/>
  </p:clrMapOvr>
</p:sld>
</file>

<file path=ppt/theme/theme1.xml><?xml version="1.0" encoding="utf-8"?>
<a:theme xmlns:a="http://schemas.openxmlformats.org/drawingml/2006/main" name="Zuschneiden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28_TF34357615.potx" id="{B5C8AE21-6CEC-47D7-B55C-0F3A848F0777}" vid="{5BD646CC-E45B-45C3-9825-0B3B35DC4F2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 „Ernte“</Template>
  <Application>Microsoft Office PowerPoint</Application>
  <PresentationFormat>Widescreen</PresentationFormat>
  <Slides>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Zuschneiden</vt:lpstr>
      <vt:lpstr>  AI Audience Pulse</vt:lpstr>
      <vt:lpstr>PowerPoint Presentation</vt:lpstr>
      <vt:lpstr>Architecture</vt:lpstr>
      <vt:lpstr>Additional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AI Audience Pulse</dc:title>
  <dc:creator>Michael Goldin</dc:creator>
  <cp:revision>3</cp:revision>
  <dcterms:created xsi:type="dcterms:W3CDTF">2025-10-31T11:18:17Z</dcterms:created>
  <dcterms:modified xsi:type="dcterms:W3CDTF">2025-11-02T10:57:20Z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